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95" r:id="rId2"/>
    <p:sldId id="275" r:id="rId3"/>
    <p:sldId id="262" r:id="rId4"/>
    <p:sldId id="256" r:id="rId5"/>
    <p:sldId id="277" r:id="rId6"/>
    <p:sldId id="360" r:id="rId7"/>
    <p:sldId id="457" r:id="rId8"/>
    <p:sldId id="458" r:id="rId9"/>
    <p:sldId id="459" r:id="rId10"/>
    <p:sldId id="453" r:id="rId11"/>
    <p:sldId id="258" r:id="rId12"/>
    <p:sldId id="359" r:id="rId13"/>
    <p:sldId id="487" r:id="rId14"/>
    <p:sldId id="341" r:id="rId15"/>
    <p:sldId id="303" r:id="rId16"/>
    <p:sldId id="304" r:id="rId17"/>
    <p:sldId id="278" r:id="rId18"/>
    <p:sldId id="270" r:id="rId19"/>
    <p:sldId id="302" r:id="rId20"/>
    <p:sldId id="297" r:id="rId21"/>
    <p:sldId id="299" r:id="rId22"/>
    <p:sldId id="460" r:id="rId23"/>
    <p:sldId id="461" r:id="rId24"/>
    <p:sldId id="462" r:id="rId25"/>
    <p:sldId id="298" r:id="rId26"/>
    <p:sldId id="300" r:id="rId27"/>
    <p:sldId id="463" r:id="rId28"/>
    <p:sldId id="464" r:id="rId29"/>
    <p:sldId id="279" r:id="rId30"/>
    <p:sldId id="301" r:id="rId31"/>
    <p:sldId id="345" r:id="rId32"/>
    <p:sldId id="306" r:id="rId33"/>
    <p:sldId id="310" r:id="rId34"/>
    <p:sldId id="465" r:id="rId35"/>
    <p:sldId id="466" r:id="rId36"/>
    <p:sldId id="309" r:id="rId37"/>
    <p:sldId id="313" r:id="rId38"/>
    <p:sldId id="471" r:id="rId39"/>
    <p:sldId id="469" r:id="rId40"/>
    <p:sldId id="472" r:id="rId41"/>
    <p:sldId id="470" r:id="rId42"/>
    <p:sldId id="473" r:id="rId43"/>
    <p:sldId id="474" r:id="rId44"/>
    <p:sldId id="312" r:id="rId45"/>
    <p:sldId id="316" r:id="rId46"/>
    <p:sldId id="311" r:id="rId47"/>
    <p:sldId id="475" r:id="rId48"/>
    <p:sldId id="467" r:id="rId49"/>
    <p:sldId id="468" r:id="rId50"/>
    <p:sldId id="276" r:id="rId51"/>
    <p:sldId id="456" r:id="rId52"/>
    <p:sldId id="280" r:id="rId53"/>
    <p:sldId id="319" r:id="rId54"/>
    <p:sldId id="318" r:id="rId55"/>
    <p:sldId id="322" r:id="rId56"/>
    <p:sldId id="478" r:id="rId57"/>
    <p:sldId id="484" r:id="rId58"/>
    <p:sldId id="485" r:id="rId59"/>
    <p:sldId id="261" r:id="rId60"/>
    <p:sldId id="320" r:id="rId61"/>
    <p:sldId id="479" r:id="rId62"/>
    <p:sldId id="325" r:id="rId63"/>
    <p:sldId id="476" r:id="rId64"/>
    <p:sldId id="477" r:id="rId65"/>
    <p:sldId id="480" r:id="rId66"/>
    <p:sldId id="481" r:id="rId67"/>
    <p:sldId id="333" r:id="rId68"/>
    <p:sldId id="334" r:id="rId69"/>
    <p:sldId id="335" r:id="rId70"/>
    <p:sldId id="336" r:id="rId71"/>
    <p:sldId id="486" r:id="rId72"/>
    <p:sldId id="482" r:id="rId73"/>
    <p:sldId id="483" r:id="rId74"/>
    <p:sldId id="283" r:id="rId75"/>
    <p:sldId id="402" r:id="rId76"/>
    <p:sldId id="403" r:id="rId77"/>
    <p:sldId id="404" r:id="rId78"/>
    <p:sldId id="425" r:id="rId79"/>
    <p:sldId id="405" r:id="rId80"/>
    <p:sldId id="406" r:id="rId81"/>
    <p:sldId id="417" r:id="rId82"/>
    <p:sldId id="414" r:id="rId83"/>
    <p:sldId id="416" r:id="rId84"/>
    <p:sldId id="451" r:id="rId85"/>
    <p:sldId id="363" r:id="rId86"/>
    <p:sldId id="454" r:id="rId87"/>
    <p:sldId id="265" r:id="rId88"/>
    <p:sldId id="263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9"/>
    <p:restoredTop sz="86374"/>
  </p:normalViewPr>
  <p:slideViewPr>
    <p:cSldViewPr snapToGrid="0" snapToObjects="1">
      <p:cViewPr>
        <p:scale>
          <a:sx n="70" d="100"/>
          <a:sy n="70" d="100"/>
        </p:scale>
        <p:origin x="256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135F5-1E49-D54A-A6FB-3E6D1F12E104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59622-9478-9143-A4F4-B72A582F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72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186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 precedence</a:t>
            </a:r>
            <a:r>
              <a:rPr lang="en-US" baseline="0" smtClean="0"/>
              <a:t> rules except parentheses ()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21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example in J: 4+5+2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08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6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29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48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66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15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75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57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30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who frank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70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0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94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Just monadic form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00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29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Now</a:t>
            </a:r>
            <a:r>
              <a:rPr lang="en-US" baseline="0" smtClean="0"/>
              <a:t> dyadic form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67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00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88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54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83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20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Zigzagging through the Straight and Narrow (2009)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78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81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445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2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Loopless</a:t>
            </a:r>
            <a:r>
              <a:rPr lang="en-US" smtClean="0"/>
              <a:t> coding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32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94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9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12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802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37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90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from</a:t>
            </a:r>
            <a:r>
              <a:rPr lang="en-US" baseline="0" dirty="0" smtClean="0"/>
              <a:t> the blub: recognize the value of different approaches; avoid the generalist’s trap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Fight irony: e.g. </a:t>
            </a:r>
            <a:r>
              <a:rPr lang="en-US" baseline="0" dirty="0" err="1" smtClean="0"/>
              <a:t>brainfuck</a:t>
            </a:r>
            <a:r>
              <a:rPr lang="en-US" baseline="0" smtClean="0"/>
              <a:t> sucks</a:t>
            </a:r>
          </a:p>
          <a:p>
            <a:endParaRPr lang="en-US" baseline="0" smtClean="0"/>
          </a:p>
          <a:p>
            <a:r>
              <a:rPr lang="en-US" baseline="0" smtClean="0"/>
              <a:t>Persevere: google is useless, docs are very terse; </a:t>
            </a:r>
            <a:r>
              <a:rPr lang="en-US" baseline="0" err="1" smtClean="0"/>
              <a:t>stackoverflow</a:t>
            </a:r>
            <a:r>
              <a:rPr lang="en-US" baseline="0" smtClean="0"/>
              <a:t>: 1.4 mil </a:t>
            </a:r>
            <a:r>
              <a:rPr lang="en-US" baseline="0" err="1" smtClean="0"/>
              <a:t>javascript</a:t>
            </a:r>
            <a:r>
              <a:rPr lang="en-US" baseline="0" smtClean="0"/>
              <a:t> tags, 32k </a:t>
            </a:r>
            <a:r>
              <a:rPr lang="en-US" baseline="0" err="1" smtClean="0"/>
              <a:t>haskell</a:t>
            </a:r>
            <a:r>
              <a:rPr lang="en-US" baseline="0" smtClean="0"/>
              <a:t>, 8k prolog, 243 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32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633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017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544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44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“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 at Kiln Farm with a prototype J Ultimate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sportdisc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(photo by Jana Michaud)”</a:t>
            </a:r>
          </a:p>
          <a:p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mtClean="0"/>
              <a:t>http://</a:t>
            </a:r>
            <a:r>
              <a:rPr lang="en-US" err="1" smtClean="0"/>
              <a:t>webbox.lafayette.edu</a:t>
            </a:r>
            <a:r>
              <a:rPr lang="en-US" smtClean="0"/>
              <a:t>/~</a:t>
            </a:r>
            <a:r>
              <a:rPr lang="en-US" err="1" smtClean="0"/>
              <a:t>reiterc</a:t>
            </a:r>
            <a:r>
              <a:rPr lang="en-US" smtClean="0"/>
              <a:t>/j/</a:t>
            </a:r>
            <a:r>
              <a:rPr lang="en-US" err="1" smtClean="0"/>
              <a:t>ke_iverson</a:t>
            </a:r>
            <a:r>
              <a:rPr lang="en-US" smtClean="0"/>
              <a:t>/</a:t>
            </a:r>
            <a:r>
              <a:rPr lang="en-US" err="1" smtClean="0"/>
              <a:t>index.html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08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summer weekend in 1989, Arthur Whitney visited Ken Iverson at Kiln Farm and produced—on one page and in one afternoon—an interpreter fragment on the AT&amp;T 3B1 computer. I studied this interpreter for about a week for its organization and programming style; and on Sunday, August 27, 1989, at about four o'clock in the afternoon, wrote the first line of code that became the implementation described in this document.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Arthur's one-page interpreter fragment is as follows.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9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3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46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6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50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5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03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7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0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3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26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3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1.png"/><Relationship Id="rId8" Type="http://schemas.openxmlformats.org/officeDocument/2006/relationships/image" Target="../media/image17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26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8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13.png"/><Relationship Id="rId8" Type="http://schemas.openxmlformats.org/officeDocument/2006/relationships/image" Target="../media/image27.png"/><Relationship Id="rId9" Type="http://schemas.openxmlformats.org/officeDocument/2006/relationships/image" Target="../media/image31.png"/><Relationship Id="rId10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5" Type="http://schemas.openxmlformats.org/officeDocument/2006/relationships/image" Target="../media/image35.png"/><Relationship Id="rId6" Type="http://schemas.openxmlformats.org/officeDocument/2006/relationships/image" Target="../media/image11.png"/><Relationship Id="rId7" Type="http://schemas.openxmlformats.org/officeDocument/2006/relationships/image" Target="../media/image36.png"/><Relationship Id="rId8" Type="http://schemas.openxmlformats.org/officeDocument/2006/relationships/image" Target="../media/image34.png"/><Relationship Id="rId9" Type="http://schemas.openxmlformats.org/officeDocument/2006/relationships/image" Target="../media/image12.png"/><Relationship Id="rId10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Relationship Id="rId7" Type="http://schemas.openxmlformats.org/officeDocument/2006/relationships/image" Target="../media/image44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43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18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Relationship Id="rId7" Type="http://schemas.openxmlformats.org/officeDocument/2006/relationships/image" Target="../media/image22.png"/><Relationship Id="rId8" Type="http://schemas.openxmlformats.org/officeDocument/2006/relationships/image" Target="../media/image44.png"/><Relationship Id="rId9" Type="http://schemas.openxmlformats.org/officeDocument/2006/relationships/image" Target="../media/image4.png"/><Relationship Id="rId10" Type="http://schemas.openxmlformats.org/officeDocument/2006/relationships/image" Target="../media/image13.png"/><Relationship Id="rId11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Relationship Id="rId6" Type="http://schemas.openxmlformats.org/officeDocument/2006/relationships/image" Target="../media/image22.png"/><Relationship Id="rId7" Type="http://schemas.openxmlformats.org/officeDocument/2006/relationships/image" Target="../media/image44.png"/><Relationship Id="rId8" Type="http://schemas.openxmlformats.org/officeDocument/2006/relationships/image" Target="../media/image43.png"/><Relationship Id="rId9" Type="http://schemas.openxmlformats.org/officeDocument/2006/relationships/image" Target="../media/image24.png"/><Relationship Id="rId10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openxmlformats.org/officeDocument/2006/relationships/image" Target="../media/image15.png"/><Relationship Id="rId6" Type="http://schemas.openxmlformats.org/officeDocument/2006/relationships/image" Target="../media/image47.png"/><Relationship Id="rId7" Type="http://schemas.openxmlformats.org/officeDocument/2006/relationships/image" Target="../media/image38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4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91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500743" y="644071"/>
            <a:ext cx="11136086" cy="54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4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>
          <a:xfrm>
            <a:off x="3508375" y="-22674"/>
            <a:ext cx="5175250" cy="68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0334" y="994315"/>
            <a:ext cx="80308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typedef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char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C;typedef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long I;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typedef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struct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a{I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[3],p[2];}*A;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P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endParaRPr lang="en-US" sz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R return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V1(f) A f(w)A w;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V2(f) A f(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)A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n,x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 {I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=0,_n=(n);for(;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&lt;_n;++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){x;}}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 *ma(n){R(I*)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malloc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(n*4);}mv(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d,s,n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)I *d,*s;{DO(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]=s[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)I *d;{I z=1;DO(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=z*d[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)I *d;{A z=(A)ma(5+tr(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));z-&gt;t=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-&gt;r=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r,mv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d,d,r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V1(iota){I n=*w-&gt;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p;A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(0,1,&amp;n);DO(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V2(plus){I r=w-&gt;r,*d=w-&gt;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(0,r,d);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]=a-&gt;p[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]+w-&gt;p[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V2(from){I r=w-&gt;r-1,*d=w-&gt;d+1,n=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-&gt;p+(n**a-&gt;p),n);R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V1(box){A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(1,0,0);*z-&gt;p=(I)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w;R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V2(cat){I an=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-&gt;d),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-&gt;d),n=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an+wn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(w-&gt;t,1,&amp;n);mv(z-&gt;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p,an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p+an,w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V2(find){}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rsh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){I r=a-&gt;r?*a-&gt;d:1,n=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-&gt;p),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-&gt;d);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=n&gt;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wn?wn:n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if(n-=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p+wn,z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sha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(0,1,&amp;w-&gt;r);mv(z-&gt;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-&gt;r);R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V1(id){R w;}V1(size){A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(0,0,0);*z-&gt;p=w-&gt;r?*w-&gt;d:1;R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pi(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){P("%d ",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);}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nl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(){P("\n");}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(w)A w;{I r=w-&gt;r,*d=w-&gt;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r,pi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(d[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nl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if(w-&gt;t)DO(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n,P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("&lt; ");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]))else 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n,pi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nl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();}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4313" y="994315"/>
            <a:ext cx="650681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[]="+{~&lt;#,";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A(*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[])()={0,plus,from,find,0,rsh,cat},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(*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vm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[])()={0,id,size,iota,box,sha,0};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[26];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qp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(a){R  a&gt;='a'&amp;&amp;a&lt;='z';}qv(a){R a&lt;'a';}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 ex(e)I *e;{I a=*e;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if(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qp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(a)){if(e[1]=='=')R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[a-'a']=ex(e+2);a=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 a-'a'];}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R qv(a)?(*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vm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[a])(ex(e+1)):e[1]?(*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[e[1]])(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a,ex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(e+2)):(A)a;}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noun(c){A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z;if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(c&lt;'0'||c&gt;'9')R 0;z=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(0,0,0);*z-&gt;p=c-'0';R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verb(c){I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=0;for(;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];)if(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++]==c)R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i;R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0;}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 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(s)C *s;{I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strlen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(s),*e=ma(n+1);C c;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n,e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]=(a=noun(c=s[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]))?a:(a=verb(c))?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a:c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);e[n]=0;R e;}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(){C s[99];while(gets(s))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(ex(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(s)));}</a:t>
            </a:r>
          </a:p>
          <a:p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33876" y="159510"/>
            <a:ext cx="41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J system, v1</a:t>
            </a:r>
            <a:endParaRPr lang="en-US" sz="40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97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41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90564"/>
            <a:ext cx="10424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Leaping head first into the stream of consciousness is good for your balance</a:t>
            </a:r>
          </a:p>
        </p:txBody>
      </p:sp>
    </p:spTree>
    <p:extLst>
      <p:ext uri="{BB962C8B-B14F-4D97-AF65-F5344CB8AC3E}">
        <p14:creationId xmlns:p14="http://schemas.microsoft.com/office/powerpoint/2010/main" val="30442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Syntax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11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5084" y="1026161"/>
            <a:ext cx="10415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Statements are exactly one line long</a:t>
            </a:r>
          </a:p>
          <a:p>
            <a:pPr marL="285750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Numbers may be written </a:t>
            </a:r>
            <a:r>
              <a:rPr lang="en-US" sz="3600" dirty="0" smtClean="0">
                <a:solidFill>
                  <a:schemeClr val="accent4"/>
                </a:solidFill>
              </a:rPr>
              <a:t>2, _2, </a:t>
            </a:r>
            <a:r>
              <a:rPr lang="en-US" sz="3600" dirty="0" smtClean="0">
                <a:solidFill>
                  <a:schemeClr val="accent4"/>
                </a:solidFill>
              </a:rPr>
              <a:t>0.5</a:t>
            </a:r>
            <a:endParaRPr lang="en-US" sz="3600" dirty="0" smtClean="0">
              <a:solidFill>
                <a:schemeClr val="accent4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Adjacent numbers make a list: </a:t>
            </a:r>
            <a:r>
              <a:rPr lang="en-US" sz="3600" dirty="0" smtClean="0">
                <a:solidFill>
                  <a:schemeClr val="accent4"/>
                </a:solidFill>
              </a:rPr>
              <a:t>3 _5 2.333 </a:t>
            </a:r>
            <a:r>
              <a:rPr lang="en-US" sz="3600" dirty="0" smtClean="0">
                <a:solidFill>
                  <a:schemeClr val="accent4"/>
                </a:solidFill>
              </a:rPr>
              <a:t>7</a:t>
            </a:r>
          </a:p>
          <a:p>
            <a:pPr marL="285750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Everything </a:t>
            </a:r>
            <a:r>
              <a:rPr lang="en-US" sz="3600" dirty="0" smtClean="0">
                <a:solidFill>
                  <a:schemeClr val="bg1"/>
                </a:solidFill>
              </a:rPr>
              <a:t>else is a </a:t>
            </a:r>
            <a:r>
              <a:rPr lang="en-US" sz="3600" dirty="0" smtClean="0">
                <a:solidFill>
                  <a:schemeClr val="bg1"/>
                </a:solidFill>
              </a:rPr>
              <a:t>“word”:</a:t>
            </a:r>
            <a:endParaRPr lang="en-US" sz="3600" dirty="0" smtClean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Verbs: </a:t>
            </a:r>
            <a:r>
              <a:rPr lang="en-US" sz="3600" dirty="0" smtClean="0">
                <a:solidFill>
                  <a:schemeClr val="accent4"/>
                </a:solidFill>
              </a:rPr>
              <a:t>+, -, %, etc.</a:t>
            </a:r>
          </a:p>
          <a:p>
            <a:pPr marL="742950" lvl="1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Adverbs: </a:t>
            </a:r>
            <a:r>
              <a:rPr lang="en-US" sz="3600" dirty="0" smtClean="0">
                <a:solidFill>
                  <a:schemeClr val="accent4"/>
                </a:solidFill>
              </a:rPr>
              <a:t>~, /, }, etc.</a:t>
            </a:r>
          </a:p>
          <a:p>
            <a:pPr marL="742950" lvl="1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Others</a:t>
            </a:r>
            <a:r>
              <a:rPr lang="en-US" sz="3600" dirty="0" smtClean="0">
                <a:solidFill>
                  <a:schemeClr val="bg1"/>
                </a:solidFill>
              </a:rPr>
              <a:t>: </a:t>
            </a:r>
            <a:r>
              <a:rPr lang="en-US" sz="3600" dirty="0" smtClean="0">
                <a:solidFill>
                  <a:schemeClr val="accent4"/>
                </a:solidFill>
              </a:rPr>
              <a:t>=., =:, NB., etc.</a:t>
            </a:r>
          </a:p>
        </p:txBody>
      </p:sp>
    </p:spTree>
    <p:extLst>
      <p:ext uri="{BB962C8B-B14F-4D97-AF65-F5344CB8AC3E}">
        <p14:creationId xmlns:p14="http://schemas.microsoft.com/office/powerpoint/2010/main" val="14857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Evaluation Rules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7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5100" y="1770927"/>
            <a:ext cx="9190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Forget the table of operator precedence</a:t>
            </a:r>
            <a:r>
              <a:rPr lang="en-US" sz="3600" smtClean="0">
                <a:solidFill>
                  <a:schemeClr val="bg1"/>
                </a:solidFill>
              </a:rPr>
              <a:t>!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4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2*4+5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18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2+4*5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22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(2*4)+5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13</a:t>
            </a:r>
            <a:endParaRPr lang="en-US" sz="36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Right-to-left evaluation</a:t>
            </a:r>
            <a:r>
              <a:rPr lang="en-US" sz="3600" dirty="0" smtClean="0">
                <a:solidFill>
                  <a:schemeClr val="bg1"/>
                </a:solidFill>
              </a:rPr>
              <a:t>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7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5885" y="855890"/>
            <a:ext cx="77533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6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:00-6:30</a:t>
            </a:r>
            <a:endParaRPr lang="en-US" sz="3600" b="1" dirty="0" smtClean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6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:30-6:40 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break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6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:40-7:10</a:t>
            </a:r>
            <a:endParaRPr lang="en-US" sz="3600" b="1" dirty="0" smtClean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7:10-7:20 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break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7:20-7:50</a:t>
            </a:r>
            <a:endParaRPr lang="en-US" sz="3600" b="1" dirty="0" smtClean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7:50-8:00 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break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8:00-8:30</a:t>
            </a:r>
            <a:endParaRPr lang="en-US" sz="3600" b="1" dirty="0" smtClean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8:30-8:40 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break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8:40-9:00</a:t>
            </a:r>
            <a:endParaRPr lang="en-US" sz="3600" b="1" dirty="0" smtClean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4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600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5" y="619641"/>
            <a:ext cx="3657600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3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599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5" y="619641"/>
            <a:ext cx="3657599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</a:t>
            </a:r>
            <a:r>
              <a:rPr lang="en-US" sz="2800" b="1" dirty="0" smtClean="0">
                <a:solidFill>
                  <a:schemeClr val="bg1"/>
                </a:solidFill>
              </a:rPr>
              <a:t>4-3+2 (which = 3). Try </a:t>
            </a:r>
            <a:r>
              <a:rPr lang="en-US" sz="2800" b="1" dirty="0" err="1" smtClean="0">
                <a:solidFill>
                  <a:schemeClr val="bg1"/>
                </a:solidFill>
              </a:rPr>
              <a:t>reorderings</a:t>
            </a:r>
            <a:r>
              <a:rPr lang="en-US" sz="2800" b="1" dirty="0" smtClean="0">
                <a:solidFill>
                  <a:schemeClr val="bg1"/>
                </a:solidFill>
              </a:rPr>
              <a:t>: 4+2-3, etc.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four</a:t>
            </a:r>
            <a:r>
              <a:rPr lang="en-US" sz="2800" dirty="0" smtClean="0">
                <a:solidFill>
                  <a:schemeClr val="bg1"/>
                </a:solidFill>
              </a:rPr>
              <a:t> solutions </a:t>
            </a:r>
            <a:r>
              <a:rPr lang="en-US" sz="2800" dirty="0" smtClean="0">
                <a:solidFill>
                  <a:schemeClr val="bg1"/>
                </a:solidFill>
              </a:rPr>
              <a:t>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9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4x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6"/>
            <a:ext cx="944879" cy="1416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4x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28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648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48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5960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Compute 4-3+2 (which = 3).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617111"/>
            <a:ext cx="944879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617111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617111"/>
            <a:ext cx="944879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617113"/>
            <a:ext cx="944878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617110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19" y="4404666"/>
            <a:ext cx="944878" cy="1416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4404666"/>
            <a:ext cx="944879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7" y="4404665"/>
            <a:ext cx="944878" cy="14166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0" y="4404665"/>
            <a:ext cx="944879" cy="14166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2" y="4404666"/>
            <a:ext cx="944879" cy="14166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97" y="4404664"/>
            <a:ext cx="944879" cy="141667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39" y="4404665"/>
            <a:ext cx="944878" cy="14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8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Compute 4-3+2 (which = 3).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617111"/>
            <a:ext cx="944879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617111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617111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617113"/>
            <a:ext cx="944877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617110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19" y="4404666"/>
            <a:ext cx="944878" cy="1416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4404666"/>
            <a:ext cx="944878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7" y="4404665"/>
            <a:ext cx="944878" cy="14166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0" y="4404665"/>
            <a:ext cx="944879" cy="14166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2" y="4404666"/>
            <a:ext cx="944879" cy="14166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97" y="4404664"/>
            <a:ext cx="944879" cy="141667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39" y="4404665"/>
            <a:ext cx="944877" cy="14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599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1"/>
            <a:ext cx="3644304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4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1"/>
            <a:ext cx="3644304" cy="548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8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</a:t>
            </a:r>
            <a:r>
              <a:rPr lang="en-US" sz="2800" b="1" dirty="0" smtClean="0">
                <a:solidFill>
                  <a:schemeClr val="bg1"/>
                </a:solidFill>
              </a:rPr>
              <a:t>average </a:t>
            </a:r>
            <a:r>
              <a:rPr lang="en-US" sz="2800" b="1" dirty="0" smtClean="0">
                <a:solidFill>
                  <a:schemeClr val="bg1"/>
                </a:solidFill>
              </a:rPr>
              <a:t>of 4 and 7.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6"/>
            <a:ext cx="944879" cy="141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6"/>
            <a:ext cx="944879" cy="1416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9" cy="1416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3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9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3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28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648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48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5960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09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</a:t>
            </a:r>
            <a:r>
              <a:rPr lang="en-US" sz="2800" b="1" dirty="0" smtClean="0">
                <a:solidFill>
                  <a:schemeClr val="bg1"/>
                </a:solidFill>
              </a:rPr>
              <a:t>average of </a:t>
            </a:r>
            <a:r>
              <a:rPr lang="en-US" sz="2800" b="1" dirty="0" smtClean="0">
                <a:solidFill>
                  <a:schemeClr val="bg1"/>
                </a:solidFill>
              </a:rPr>
              <a:t>4 and 7.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921898"/>
            <a:ext cx="944880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921897"/>
            <a:ext cx="944879" cy="1416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921897"/>
            <a:ext cx="944879" cy="1416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4" y="2921896"/>
            <a:ext cx="944879" cy="14166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5" y="2921895"/>
            <a:ext cx="944879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921900"/>
            <a:ext cx="944878" cy="14166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921897"/>
            <a:ext cx="944878" cy="14166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4776710"/>
            <a:ext cx="944878" cy="141667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7" y="4776708"/>
            <a:ext cx="944880" cy="14166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6" y="4776708"/>
            <a:ext cx="944879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4776707"/>
            <a:ext cx="944879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4776706"/>
            <a:ext cx="944878" cy="141667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3" y="4776706"/>
            <a:ext cx="944879" cy="14166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4" y="4776704"/>
            <a:ext cx="944879" cy="14166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885" y="4776704"/>
            <a:ext cx="944879" cy="141667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146" y="4776704"/>
            <a:ext cx="944879" cy="14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Monads &amp; Dyads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34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24303"/>
            <a:ext cx="10424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LEARN To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RECOGNIZE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A GOOD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KNOWLEDGE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TRANCE</a:t>
            </a:r>
            <a:endParaRPr lang="en-US" sz="5400" cap="all" dirty="0">
              <a:solidFill>
                <a:schemeClr val="bg1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2"/>
            <a:ext cx="3644304" cy="548390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895070" y="3484605"/>
            <a:ext cx="185352" cy="6431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59891" y="4127712"/>
            <a:ext cx="1404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y is right </a:t>
            </a:r>
            <a:r>
              <a:rPr lang="en-US" err="1" smtClean="0"/>
              <a:t>arg</a:t>
            </a:r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9086335" y="4115911"/>
            <a:ext cx="267730" cy="4066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27032" y="4522573"/>
            <a:ext cx="153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x is left </a:t>
            </a:r>
            <a:r>
              <a:rPr lang="en-US" err="1" smtClean="0"/>
              <a:t>arg</a:t>
            </a:r>
            <a:r>
              <a:rPr lang="en-US" smtClean="0"/>
              <a:t>,</a:t>
            </a:r>
          </a:p>
          <a:p>
            <a:r>
              <a:rPr lang="en-US" smtClean="0"/>
              <a:t>y is right </a:t>
            </a:r>
            <a:r>
              <a:rPr lang="en-US" err="1" smtClean="0"/>
              <a:t>arg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6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735595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2%7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0.285714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7%2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3.5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%7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0.142857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%2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0.5</a:t>
            </a:r>
            <a:endParaRPr lang="en-US" sz="36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Monad vs. Dyad %: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7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</a:t>
            </a:r>
            <a:r>
              <a:rPr lang="en-US" sz="2800" b="1" dirty="0" smtClean="0">
                <a:solidFill>
                  <a:schemeClr val="bg1"/>
                </a:solidFill>
              </a:rPr>
              <a:t>average of -4 </a:t>
            </a:r>
            <a:r>
              <a:rPr lang="en-US" sz="2800" b="1" dirty="0" smtClean="0">
                <a:solidFill>
                  <a:schemeClr val="bg1"/>
                </a:solidFill>
              </a:rPr>
              <a:t>and </a:t>
            </a:r>
            <a:r>
              <a:rPr lang="en-US" sz="2800" b="1" dirty="0" smtClean="0">
                <a:solidFill>
                  <a:schemeClr val="bg1"/>
                </a:solidFill>
              </a:rPr>
              <a:t>-7</a:t>
            </a:r>
            <a:r>
              <a:rPr lang="en-US" sz="2800" b="1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three</a:t>
            </a:r>
            <a:r>
              <a:rPr lang="en-US" sz="2800" dirty="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6"/>
            <a:ext cx="944879" cy="141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6"/>
            <a:ext cx="944879" cy="1416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3x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9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28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648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48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5960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059" y="5006475"/>
            <a:ext cx="944878" cy="14166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84819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47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</a:t>
            </a:r>
            <a:r>
              <a:rPr lang="en-US" sz="2800" b="1" dirty="0" smtClean="0">
                <a:solidFill>
                  <a:schemeClr val="bg1"/>
                </a:solidFill>
              </a:rPr>
              <a:t>average of -4 </a:t>
            </a:r>
            <a:r>
              <a:rPr lang="en-US" sz="2800" b="1" dirty="0" smtClean="0">
                <a:solidFill>
                  <a:schemeClr val="bg1"/>
                </a:solidFill>
              </a:rPr>
              <a:t>and </a:t>
            </a:r>
            <a:r>
              <a:rPr lang="en-US" sz="2800" b="1" dirty="0" smtClean="0">
                <a:solidFill>
                  <a:schemeClr val="bg1"/>
                </a:solidFill>
              </a:rPr>
              <a:t>-7</a:t>
            </a:r>
            <a:r>
              <a:rPr lang="en-US" sz="2800" b="1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294377"/>
            <a:ext cx="944879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294377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294377"/>
            <a:ext cx="944879" cy="1416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4" y="2294375"/>
            <a:ext cx="944878" cy="14166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554" y="2294374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294379"/>
            <a:ext cx="944878" cy="14166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294376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19" y="3848855"/>
            <a:ext cx="944878" cy="1416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3848855"/>
            <a:ext cx="944878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7" y="3848854"/>
            <a:ext cx="944878" cy="14166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0" y="3848854"/>
            <a:ext cx="944879" cy="14166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2" y="3848855"/>
            <a:ext cx="944879" cy="14166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97" y="3848853"/>
            <a:ext cx="944879" cy="14166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5386308"/>
            <a:ext cx="944878" cy="14166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7" y="5386306"/>
            <a:ext cx="944879" cy="14166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6" y="5386306"/>
            <a:ext cx="944878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5386305"/>
            <a:ext cx="944878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5386304"/>
            <a:ext cx="944878" cy="14166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3" y="5386304"/>
            <a:ext cx="944879" cy="14166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4" y="5386302"/>
            <a:ext cx="944879" cy="14166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409" y="2293188"/>
            <a:ext cx="944879" cy="141667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026" y="3850039"/>
            <a:ext cx="944878" cy="14166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952" y="3848853"/>
            <a:ext cx="944879" cy="14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3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85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3920" y="1946149"/>
            <a:ext cx="1042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Try not </a:t>
            </a: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to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reinvent </a:t>
            </a:r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the rut</a:t>
            </a:r>
          </a:p>
        </p:txBody>
      </p:sp>
    </p:spTree>
    <p:extLst>
      <p:ext uri="{BB962C8B-B14F-4D97-AF65-F5344CB8AC3E}">
        <p14:creationId xmlns:p14="http://schemas.microsoft.com/office/powerpoint/2010/main" val="54206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19641"/>
            <a:ext cx="3644304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7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9"/>
            <a:ext cx="3644303" cy="54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8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&gt; 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&lt; 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=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&gt; 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&gt; 4 = 0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			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(oops, this is really 5&gt;0!)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Examples of binary functions.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80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599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1"/>
            <a:ext cx="3644304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3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58" y="0"/>
            <a:ext cx="8909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&gt; 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&gt; 3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(5&gt;4) * (4&gt;3)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(5&gt;4) * (3&gt;4)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			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Multiplication (‘*’) can be used as “AND”.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38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29608"/>
            <a:ext cx="3644304" cy="54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1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</a:t>
            </a:r>
            <a:r>
              <a:rPr lang="en-US" sz="2800" b="1" dirty="0" smtClean="0">
                <a:solidFill>
                  <a:schemeClr val="bg1"/>
                </a:solidFill>
              </a:rPr>
              <a:t>4 ≤ 5 (which = 1).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9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9" cy="1416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28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648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48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5960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059" y="5006475"/>
            <a:ext cx="944877" cy="14166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84819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4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Compute 4 ≤ 5 (which = 1).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24" y="2739183"/>
            <a:ext cx="944880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27" y="2739183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76" y="2739183"/>
            <a:ext cx="944879" cy="1416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50" y="2739181"/>
            <a:ext cx="944878" cy="14166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801" y="2739180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74" y="2739185"/>
            <a:ext cx="944878" cy="14166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89" y="2739182"/>
            <a:ext cx="944878" cy="14166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4776710"/>
            <a:ext cx="944878" cy="14166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7" y="4776708"/>
            <a:ext cx="944879" cy="14166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6" y="4776708"/>
            <a:ext cx="944878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729" y="2739180"/>
            <a:ext cx="944878" cy="14166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647" y="2739180"/>
            <a:ext cx="944879" cy="14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8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8"/>
            <a:ext cx="3644303" cy="54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1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3"/>
            <a:ext cx="3657597" cy="5483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9"/>
            <a:ext cx="3644302" cy="54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8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8"/>
            <a:ext cx="3644304" cy="54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| 5    NB. e.g., 5/2 = 2 + </a:t>
            </a:r>
            <a:r>
              <a:rPr lang="en-US" sz="3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/2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| 6    NB. e.g., 6/2 = 3 + </a:t>
            </a:r>
            <a:r>
              <a:rPr lang="en-US" sz="3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/2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| 8    NB. e.g., 8/3 = 2 + </a:t>
            </a:r>
            <a:r>
              <a:rPr lang="en-US" sz="3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/3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| 102  NB. e.g., 102/4 = 25 + </a:t>
            </a:r>
            <a:r>
              <a:rPr lang="en-US" sz="3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/4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599" y="863600"/>
            <a:ext cx="875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“Residue” gives the remainder after dividing.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0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424336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308256"/>
            <a:ext cx="89204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Determine if 1996 was a leap year. A leap year is divisible by 4 (i.e., reside is 0), but not divisible by 100.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one</a:t>
            </a:r>
            <a:r>
              <a:rPr lang="en-US" sz="2800" dirty="0" smtClean="0">
                <a:solidFill>
                  <a:schemeClr val="bg1"/>
                </a:solidFill>
              </a:rPr>
              <a:t> solution </a:t>
            </a:r>
            <a:r>
              <a:rPr lang="en-US" sz="2800" dirty="0" smtClean="0">
                <a:solidFill>
                  <a:schemeClr val="bg1"/>
                </a:solidFill>
              </a:rPr>
              <a:t>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79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9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9" cy="1416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3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937" y="5006475"/>
            <a:ext cx="944878" cy="14166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27697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410" y="5006475"/>
            <a:ext cx="944878" cy="14166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41170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45" y="5006475"/>
            <a:ext cx="944877" cy="14166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9105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371" y="5006475"/>
            <a:ext cx="944877" cy="14166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40131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351" y="5006476"/>
            <a:ext cx="944877" cy="14166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153111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267" y="5006476"/>
            <a:ext cx="944877" cy="14166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126027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45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Determine if 1996 was a leap year. A leap year is divisible by 4 (i.e., reside is 0), but not divisible by 100.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490" y="3370143"/>
            <a:ext cx="712379" cy="1068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70" y="3370142"/>
            <a:ext cx="712379" cy="1068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37" y="3370142"/>
            <a:ext cx="712379" cy="1068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15" y="3370139"/>
            <a:ext cx="712379" cy="10680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125" y="3368953"/>
            <a:ext cx="712379" cy="10680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3" y="3370144"/>
            <a:ext cx="712379" cy="10680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893" y="3370140"/>
            <a:ext cx="712379" cy="106808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736" y="3368953"/>
            <a:ext cx="712379" cy="106808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73" y="3368953"/>
            <a:ext cx="712379" cy="10680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946" y="4722723"/>
            <a:ext cx="712379" cy="106808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450" y="4722722"/>
            <a:ext cx="712379" cy="106808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917" y="4722722"/>
            <a:ext cx="712379" cy="106808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095" y="4722719"/>
            <a:ext cx="712379" cy="106808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5" y="4721533"/>
            <a:ext cx="712379" cy="106808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07" y="4722724"/>
            <a:ext cx="712379" cy="106808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73" y="4722720"/>
            <a:ext cx="712379" cy="106808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616" y="4721533"/>
            <a:ext cx="712379" cy="106808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153" y="4721533"/>
            <a:ext cx="712379" cy="106808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762" y="3368953"/>
            <a:ext cx="712378" cy="106808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18" y="4721533"/>
            <a:ext cx="712378" cy="106808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36" y="4721532"/>
            <a:ext cx="712379" cy="106808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702" y="4721532"/>
            <a:ext cx="712379" cy="106808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12" y="3368953"/>
            <a:ext cx="712379" cy="10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9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Motivation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2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32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90564"/>
            <a:ext cx="10424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Avoid </a:t>
            </a: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both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picking at minutia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and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sideswiping </a:t>
            </a:r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mountains</a:t>
            </a:r>
          </a:p>
        </p:txBody>
      </p:sp>
    </p:spTree>
    <p:extLst>
      <p:ext uri="{BB962C8B-B14F-4D97-AF65-F5344CB8AC3E}">
        <p14:creationId xmlns:p14="http://schemas.microsoft.com/office/powerpoint/2010/main" val="102483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Arrays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76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7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3 7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5 3 7 9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 5 3 7 9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 7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 # 1 2 3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Typing arrays and asking their size</a:t>
            </a:r>
            <a:r>
              <a:rPr lang="en-US" sz="3600" dirty="0" smtClean="0">
                <a:solidFill>
                  <a:schemeClr val="bg1"/>
                </a:solidFill>
              </a:rPr>
              <a:t>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46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7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3 # 10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10 10 10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# 5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5 5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# 7</a:t>
            </a:r>
          </a:p>
          <a:p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_2 # 7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|domain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Using dyadic “#” for copying: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40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576924"/>
            <a:ext cx="995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i.4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0 1 2 3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3+i.4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3 4 5 6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3#i.4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0 0 0 1 1 1 2 2 2 3 3 3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#3#i.4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3##i.4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4 4 4</a:t>
            </a:r>
            <a:endParaRPr lang="da-DK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1869" y="2152891"/>
            <a:ext cx="9190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In J, every operator has a loop built in</a:t>
            </a:r>
            <a:r>
              <a:rPr lang="en-US" sz="3600" smtClean="0">
                <a:solidFill>
                  <a:schemeClr val="bg1"/>
                </a:solidFill>
              </a:rPr>
              <a:t>.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0" y="1577009"/>
            <a:ext cx="903798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BREAK FROM THE BLUB</a:t>
            </a:r>
          </a:p>
          <a:p>
            <a:endParaRPr lang="en-US" sz="2800" b="1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FIGHT IRONY</a:t>
            </a: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PERSEVERE</a:t>
            </a:r>
          </a:p>
        </p:txBody>
      </p:sp>
    </p:spTree>
    <p:extLst>
      <p:ext uri="{BB962C8B-B14F-4D97-AF65-F5344CB8AC3E}">
        <p14:creationId xmlns:p14="http://schemas.microsoft.com/office/powerpoint/2010/main" val="5220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+ 4 5 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5 7 9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+ 4 5 6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5 6 7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+ 4 5 6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|length 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   </a:t>
            </a:r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   +4 5 6</a:t>
            </a:r>
            <a:endParaRPr lang="da-DK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8729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Automatic element-by-element operations: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45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631696"/>
            <a:ext cx="9956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# 4 5 6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4 4 4 5 5 5 6 6 6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# 4 5 6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4 5 5 6 6 6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# 4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4 4 4 4 4 4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4 5 6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|length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   </a:t>
            </a:r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  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#4 </a:t>
            </a:r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5 6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8729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Automatic element-by-element operations: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1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9540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10566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 6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 6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 6			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(oops, 0 is not valid)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+ ? 6		NB. 1+ to get </a:t>
            </a:r>
            <a:r>
              <a:rPr lang="en-US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nums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1-6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Rolling a die: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8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1056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 6 6 6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3 0 2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+ ? 6 6 6 6 6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cs-CZ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2 2 3 1 </a:t>
            </a:r>
            <a:r>
              <a:rPr lang="cs-CZ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Rolling multiple dice: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27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Roll 5 dice.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79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9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8" cy="1416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7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597" y="5014571"/>
            <a:ext cx="944878" cy="14166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12357" y="513889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928" y="5014572"/>
            <a:ext cx="944877" cy="14166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40688" y="513889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7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Roll 5 dice.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24" y="2739183"/>
            <a:ext cx="944879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27" y="2739183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76" y="2739183"/>
            <a:ext cx="944878" cy="1416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50" y="2739181"/>
            <a:ext cx="944878" cy="1416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74" y="2739185"/>
            <a:ext cx="944878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89" y="2739182"/>
            <a:ext cx="944878" cy="14166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4776710"/>
            <a:ext cx="944877" cy="14166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7" y="4776709"/>
            <a:ext cx="944879" cy="141667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6" y="4776708"/>
            <a:ext cx="944878" cy="14166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932" y="4776694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71" y="4776695"/>
            <a:ext cx="944878" cy="14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4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Adverbs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5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986" y="914400"/>
            <a:ext cx="9722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 noun holds data; a verb operates on one or two nouns to produce a result which is a noun; an adverb operates on one noun or verb to produce a derived </a:t>
            </a:r>
            <a:r>
              <a:rPr lang="en-US" sz="3600" smtClean="0">
                <a:solidFill>
                  <a:schemeClr val="bg1"/>
                </a:solidFill>
              </a:rPr>
              <a:t>entity.</a:t>
            </a:r>
            <a:r>
              <a:rPr lang="en-US" sz="3600">
                <a:solidFill>
                  <a:schemeClr val="bg1"/>
                </a:solidFill>
              </a:rPr>
              <a:t> </a:t>
            </a:r>
            <a:endParaRPr lang="en-US" sz="3600" smtClean="0">
              <a:solidFill>
                <a:schemeClr val="bg1"/>
              </a:solidFill>
            </a:endParaRP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9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5" cy="544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2697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09932" y="2859168"/>
            <a:ext cx="5910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 computer language for mathematical computations</a:t>
            </a:r>
            <a:endParaRPr lang="en-US" sz="40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1890" y="239485"/>
            <a:ext cx="2095809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1300" b="1" cap="none" spc="0" dirty="0" smtClean="0">
                <a:ln>
                  <a:solidFill>
                    <a:schemeClr val="accent1"/>
                  </a:solidFill>
                </a:ln>
                <a:pattFill prst="solidDmnd">
                  <a:fgClr>
                    <a:schemeClr val="accent1"/>
                  </a:fgClr>
                  <a:bgClr>
                    <a:schemeClr val="accent1">
                      <a:lumMod val="50000"/>
                    </a:schemeClr>
                  </a:bgClr>
                </a:pattFill>
                <a:effectLst/>
                <a:latin typeface="American Typewriter Condensed" charset="0"/>
                <a:ea typeface="American Typewriter Condensed" charset="0"/>
                <a:cs typeface="American Typewriter Condensed" charset="0"/>
              </a:rPr>
              <a:t>J</a:t>
            </a:r>
            <a:endParaRPr lang="en-US" sz="102800" b="1" cap="none" spc="0" dirty="0">
              <a:ln>
                <a:solidFill>
                  <a:schemeClr val="accent1"/>
                </a:solidFill>
              </a:ln>
              <a:pattFill prst="solidDmnd">
                <a:fgClr>
                  <a:schemeClr val="accent1"/>
                </a:fgClr>
                <a:bgClr>
                  <a:schemeClr val="accent1">
                    <a:lumMod val="50000"/>
                  </a:schemeClr>
                </a:bgClr>
              </a:pattFill>
              <a:effectLst/>
              <a:latin typeface="American Typewriter Condensed" charset="0"/>
              <a:ea typeface="American Typewriter Condensed" charset="0"/>
              <a:cs typeface="American Typewriter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4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100941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1+2+3+4+5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15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+/1 2 3 4 5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15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*/1 2 3 4 5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120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+/i.10		NB. i.e., 0+1+2+...+9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45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29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2196" y="1082562"/>
            <a:ext cx="105540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+/?5#6		NB. </a:t>
            </a:r>
            <a:r>
              <a:rPr lang="da-DK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5 </a:t>
            </a:r>
            <a:r>
              <a:rPr lang="da-DK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dice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rolls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16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+/?5#6		NB. do it </a:t>
            </a:r>
            <a:r>
              <a:rPr lang="da-DK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again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new </a:t>
            </a:r>
            <a:r>
              <a:rPr lang="da-DK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rolls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</a:t>
            </a:r>
          </a:p>
          <a:p>
            <a:endParaRPr lang="da-DK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find average of array 3 5 11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(+/ 3 5 11) % (# 3 5 11)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6.33333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2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Determine if any of 5 dice rolls was a 6 (=1 if yes, =0 if no).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7"/>
            <a:ext cx="944879" cy="1416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8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8" cy="1416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7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7" cy="14166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21" y="5042251"/>
            <a:ext cx="944877" cy="14166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70781" y="516657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40" y="5042252"/>
            <a:ext cx="944876" cy="14166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17400" y="516657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163" y="5047454"/>
            <a:ext cx="944877" cy="14166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87923" y="5171776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93" y="5014571"/>
            <a:ext cx="944876" cy="14166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023353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647" y="5014571"/>
            <a:ext cx="944876" cy="141666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77407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66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Determine if any of 5 dice rolls was a 6 (=1 if yes, =0 if no</a:t>
            </a:r>
            <a:r>
              <a:rPr lang="en-US" sz="2800" b="1" dirty="0" smtClean="0">
                <a:solidFill>
                  <a:schemeClr val="bg1"/>
                </a:solidFill>
              </a:rPr>
              <a:t>).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24" y="2739184"/>
            <a:ext cx="944879" cy="1416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27" y="2739183"/>
            <a:ext cx="944878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76" y="2739183"/>
            <a:ext cx="944878" cy="1416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74" y="2739185"/>
            <a:ext cx="944877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89" y="2739182"/>
            <a:ext cx="944877" cy="14166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793" y="2739181"/>
            <a:ext cx="944879" cy="141667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22" y="2739180"/>
            <a:ext cx="944878" cy="14166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278" y="2739166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017" y="2739167"/>
            <a:ext cx="944878" cy="14166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74" y="4610656"/>
            <a:ext cx="944879" cy="1416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77" y="4610655"/>
            <a:ext cx="944878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26" y="4610655"/>
            <a:ext cx="944878" cy="14166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24" y="4610658"/>
            <a:ext cx="944877" cy="14166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51" y="4610654"/>
            <a:ext cx="944877" cy="141667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55" y="4610653"/>
            <a:ext cx="944879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584" y="4610652"/>
            <a:ext cx="944878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540" y="4610638"/>
            <a:ext cx="944878" cy="14166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279" y="4610639"/>
            <a:ext cx="944878" cy="14166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23" y="4610639"/>
            <a:ext cx="944877" cy="141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5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8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6604" y="2686929"/>
            <a:ext cx="104241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smtClean="0">
                <a:solidFill>
                  <a:schemeClr val="bg1"/>
                </a:solidFill>
                <a:latin typeface="Arial Black" charset="0"/>
              </a:rPr>
              <a:t>Devalue having</a:t>
            </a:r>
            <a:endParaRPr lang="en-US" sz="6600" cap="all">
              <a:solidFill>
                <a:schemeClr val="bg1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2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Hooks &amp; Forks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4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891" y="859869"/>
            <a:ext cx="2816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Hooks</a:t>
            </a:r>
            <a:endParaRPr lang="en-US" sz="4400" b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8594" y="2762864"/>
            <a:ext cx="281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Monadic</a:t>
            </a:r>
            <a:endParaRPr lang="en-US" sz="3600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8594" y="4626078"/>
            <a:ext cx="281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Dyadic</a:t>
            </a:r>
            <a:endParaRPr lang="en-US" sz="3600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5373" y="928411"/>
            <a:ext cx="185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5373" y="2769851"/>
            <a:ext cx="5587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</a:t>
            </a:r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== y f (g y)</a:t>
            </a:r>
          </a:p>
          <a:p>
            <a:r>
              <a:rPr lang="en-US" sz="40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% y == y - (% y)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55373" y="4633313"/>
            <a:ext cx="5587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 </a:t>
            </a:r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</a:t>
            </a:r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== x f (g y)</a:t>
            </a:r>
          </a:p>
          <a:p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 -% y == x - (% y)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8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6439" y="502340"/>
            <a:ext cx="119630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f =: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monad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: '0=2|y'	NB. checks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that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is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even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i.10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0 1 2 3 4 5 6 7 8 9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i.10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1 0 1 0 1 0 1 0 1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use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# operator to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keep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only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evens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(f i.10) # i.10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0 2 4 6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8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use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 hook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(#~f) i.10		NB. i.e., i.10 #~ (f i.10)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0 2 4 6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8				NB. i.e., (f i.10) # i.10</a:t>
            </a:r>
          </a:p>
        </p:txBody>
      </p:sp>
    </p:spTree>
    <p:extLst>
      <p:ext uri="{BB962C8B-B14F-4D97-AF65-F5344CB8AC3E}">
        <p14:creationId xmlns:p14="http://schemas.microsoft.com/office/powerpoint/2010/main" val="11239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891" y="859869"/>
            <a:ext cx="2816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Forks</a:t>
            </a:r>
            <a:endParaRPr lang="en-US" sz="4400" b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8594" y="2762864"/>
            <a:ext cx="281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Monadic</a:t>
            </a:r>
            <a:endParaRPr lang="en-US" sz="3600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8594" y="4626078"/>
            <a:ext cx="281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Dyadic</a:t>
            </a:r>
            <a:endParaRPr lang="en-US" sz="3600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5373" y="928411"/>
            <a:ext cx="185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fgh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5372" y="2769851"/>
            <a:ext cx="82861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fgh</a:t>
            </a:r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== (f y) g (h y)</a:t>
            </a:r>
          </a:p>
          <a:p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-+% y == (- y) + (% y)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55373" y="4633313"/>
            <a:ext cx="8286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 </a:t>
            </a:r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fgh</a:t>
            </a:r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== (x f y) g (x h y)</a:t>
            </a:r>
          </a:p>
          <a:p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 -+% y == (x – y) + (x % y)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16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40488" y="2646490"/>
            <a:ext cx="6237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obscure, terse, powerful,</a:t>
            </a:r>
          </a:p>
          <a:p>
            <a:r>
              <a:rPr lang="en-US" sz="40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brilliantly designed...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71890" y="239485"/>
            <a:ext cx="2095809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1300" b="1" cap="none" spc="0" dirty="0" smtClean="0">
                <a:ln>
                  <a:solidFill>
                    <a:schemeClr val="accent1"/>
                  </a:solidFill>
                </a:ln>
                <a:pattFill prst="solidDmnd">
                  <a:fgClr>
                    <a:schemeClr val="accent1"/>
                  </a:fgClr>
                  <a:bgClr>
                    <a:schemeClr val="accent1">
                      <a:lumMod val="50000"/>
                    </a:schemeClr>
                  </a:bgClr>
                </a:pattFill>
                <a:effectLst/>
                <a:latin typeface="American Typewriter Condensed" charset="0"/>
                <a:ea typeface="American Typewriter Condensed" charset="0"/>
                <a:cs typeface="American Typewriter Condensed" charset="0"/>
              </a:rPr>
              <a:t>J</a:t>
            </a:r>
            <a:endParaRPr lang="en-US" sz="102800" b="1" cap="none" spc="0" dirty="0">
              <a:ln>
                <a:solidFill>
                  <a:schemeClr val="accent1"/>
                </a:solidFill>
              </a:ln>
              <a:pattFill prst="solidDmnd">
                <a:fgClr>
                  <a:schemeClr val="accent1"/>
                </a:fgClr>
                <a:bgClr>
                  <a:schemeClr val="accent1">
                    <a:lumMod val="50000"/>
                  </a:schemeClr>
                </a:bgClr>
              </a:pattFill>
              <a:effectLst/>
              <a:latin typeface="American Typewriter Condensed" charset="0"/>
              <a:ea typeface="American Typewriter Condensed" charset="0"/>
              <a:cs typeface="American Typewriter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9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15312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931436"/>
            <a:ext cx="92167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Define the </a:t>
            </a:r>
            <a:r>
              <a:rPr lang="en-US" sz="2800" b="1" u="sng" dirty="0" smtClean="0">
                <a:solidFill>
                  <a:schemeClr val="bg1"/>
                </a:solidFill>
              </a:rPr>
              <a:t>arithmetic</a:t>
            </a:r>
            <a:r>
              <a:rPr lang="en-US" sz="2800" b="1" dirty="0" smtClean="0">
                <a:solidFill>
                  <a:schemeClr val="bg1"/>
                </a:solidFill>
              </a:rPr>
              <a:t> mean and </a:t>
            </a:r>
            <a:r>
              <a:rPr lang="en-US" sz="2800" b="1" u="sng" dirty="0" smtClean="0">
                <a:solidFill>
                  <a:schemeClr val="bg1"/>
                </a:solidFill>
              </a:rPr>
              <a:t>geometric</a:t>
            </a:r>
            <a:r>
              <a:rPr lang="en-US" sz="2800" b="1" dirty="0" smtClean="0">
                <a:solidFill>
                  <a:schemeClr val="bg1"/>
                </a:solidFill>
              </a:rPr>
              <a:t> mean for any list of numbers. Geometric mean = (x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1</a:t>
            </a:r>
            <a:r>
              <a:rPr lang="en-US" sz="2800" b="1" dirty="0" smtClean="0">
                <a:solidFill>
                  <a:schemeClr val="bg1"/>
                </a:solidFill>
              </a:rPr>
              <a:t>*x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2</a:t>
            </a:r>
            <a:r>
              <a:rPr lang="en-US" sz="2800" b="1" dirty="0" smtClean="0">
                <a:solidFill>
                  <a:schemeClr val="bg1"/>
                </a:solidFill>
              </a:rPr>
              <a:t>*…*</a:t>
            </a:r>
            <a:r>
              <a:rPr lang="en-US" sz="2800" b="1" dirty="0" err="1" smtClean="0">
                <a:solidFill>
                  <a:schemeClr val="bg1"/>
                </a:solidFill>
              </a:rPr>
              <a:t>x</a:t>
            </a:r>
            <a:r>
              <a:rPr lang="en-US" sz="2800" b="1" baseline="-25000" dirty="0" err="1" smtClean="0">
                <a:solidFill>
                  <a:schemeClr val="bg1"/>
                </a:solidFill>
              </a:rPr>
              <a:t>n</a:t>
            </a:r>
            <a:r>
              <a:rPr lang="en-US" sz="2800" b="1" dirty="0" smtClean="0">
                <a:solidFill>
                  <a:schemeClr val="bg1"/>
                </a:solidFill>
              </a:rPr>
              <a:t>)^(1/n).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one</a:t>
            </a:r>
            <a:r>
              <a:rPr lang="en-US" sz="2800" dirty="0" smtClean="0">
                <a:solidFill>
                  <a:schemeClr val="bg1"/>
                </a:solidFill>
              </a:rPr>
              <a:t> solution for </a:t>
            </a:r>
            <a:r>
              <a:rPr lang="en-US" sz="2800" u="sng" dirty="0" smtClean="0">
                <a:solidFill>
                  <a:schemeClr val="bg1"/>
                </a:solidFill>
              </a:rPr>
              <a:t>each</a:t>
            </a:r>
            <a:r>
              <a:rPr lang="en-US" sz="2800" dirty="0" smtClean="0">
                <a:solidFill>
                  <a:schemeClr val="bg1"/>
                </a:solidFill>
              </a:rPr>
              <a:t> kind of mean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017" y="3419450"/>
            <a:ext cx="944876" cy="14166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87777" y="354377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1x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65" y="3419450"/>
            <a:ext cx="944876" cy="14166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08525" y="354377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36" y="3419449"/>
            <a:ext cx="944876" cy="14166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033196" y="3543771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016" y="5069178"/>
            <a:ext cx="944876" cy="141666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87776" y="531584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66" y="5069178"/>
            <a:ext cx="944875" cy="141666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908524" y="5315847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15" y="5069180"/>
            <a:ext cx="944875" cy="141666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33195" y="5315847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83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399" y="1595120"/>
            <a:ext cx="9891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Define the arithmetic mean and geometric mean for any list of numbers.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195" y="2966376"/>
            <a:ext cx="944879" cy="1416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298" y="2966375"/>
            <a:ext cx="944878" cy="1416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45" y="2966378"/>
            <a:ext cx="944877" cy="1416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465" y="2968950"/>
            <a:ext cx="941443" cy="14115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195" y="4617697"/>
            <a:ext cx="944878" cy="141667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298" y="4617696"/>
            <a:ext cx="944878" cy="141667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45" y="4617699"/>
            <a:ext cx="944876" cy="141667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465" y="4620271"/>
            <a:ext cx="941443" cy="141152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654799" y="3332008"/>
            <a:ext cx="351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</a:rPr>
              <a:t>arithmetic mean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54798" y="4932342"/>
            <a:ext cx="351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geometric mean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86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709" y="808522"/>
            <a:ext cx="119630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f =: -@:%				NB. same as &amp; in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monadic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form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1 2 3 4 5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_1 _0.5 _0.333333 _0.25 _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 f 1 2 3 4 5			NB. i.e., - (x % y)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 _5 _3.33333 _2.5 _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</a:p>
          <a:p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f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+/@:%			NB. i.e., +/ (% y)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1 2 3 4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			NB. i.e., sum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reciprocals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of y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2.28333</a:t>
            </a:r>
          </a:p>
        </p:txBody>
      </p:sp>
    </p:spTree>
    <p:extLst>
      <p:ext uri="{BB962C8B-B14F-4D97-AF65-F5344CB8AC3E}">
        <p14:creationId xmlns:p14="http://schemas.microsoft.com/office/powerpoint/2010/main" val="166647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17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7259" y="1231538"/>
            <a:ext cx="10424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>
                <a:solidFill>
                  <a:schemeClr val="bg1"/>
                </a:solidFill>
                <a:latin typeface="Arial Black" charset="0"/>
              </a:rPr>
              <a:t>Sliding your brain into </a:t>
            </a:r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neutral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engages </a:t>
            </a:r>
            <a:r>
              <a:rPr lang="en-US" sz="5400" cap="all" dirty="0">
                <a:solidFill>
                  <a:schemeClr val="bg1"/>
                </a:solidFill>
                <a:latin typeface="Arial Black" charset="0"/>
              </a:rPr>
              <a:t>your spiritual transmission</a:t>
            </a:r>
          </a:p>
        </p:txBody>
      </p:sp>
    </p:spTree>
    <p:extLst>
      <p:ext uri="{BB962C8B-B14F-4D97-AF65-F5344CB8AC3E}">
        <p14:creationId xmlns:p14="http://schemas.microsoft.com/office/powerpoint/2010/main" val="139439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Visualization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05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71772"/>
            <a:ext cx="12192000" cy="1219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4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16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8983" y="1270114"/>
            <a:ext cx="104241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Arial Black" charset="0"/>
              </a:rPr>
              <a:t>STAY</a:t>
            </a:r>
          </a:p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Arial Black" charset="0"/>
              </a:rPr>
              <a:t>IN THE</a:t>
            </a:r>
          </a:p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Arial Black" charset="0"/>
              </a:rPr>
              <a:t>PLEASANT</a:t>
            </a:r>
          </a:p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Arial Black" charset="0"/>
              </a:rPr>
              <a:t>TENSE</a:t>
            </a:r>
            <a:endParaRPr lang="en-US" sz="6600" cap="all" dirty="0">
              <a:solidFill>
                <a:schemeClr val="bg1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0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1890" y="239485"/>
            <a:ext cx="2095809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1300" b="1" cap="none" spc="0" dirty="0" smtClean="0">
                <a:ln>
                  <a:solidFill>
                    <a:schemeClr val="accent1"/>
                  </a:solidFill>
                </a:ln>
                <a:pattFill prst="solidDmnd">
                  <a:fgClr>
                    <a:schemeClr val="accent1"/>
                  </a:fgClr>
                  <a:bgClr>
                    <a:schemeClr val="accent1">
                      <a:lumMod val="50000"/>
                    </a:schemeClr>
                  </a:bgClr>
                </a:pattFill>
                <a:effectLst/>
                <a:latin typeface="American Typewriter Condensed" charset="0"/>
                <a:ea typeface="American Typewriter Condensed" charset="0"/>
                <a:cs typeface="American Typewriter Condensed" charset="0"/>
              </a:rPr>
              <a:t>J</a:t>
            </a:r>
            <a:endParaRPr lang="en-US" sz="102800" b="1" cap="none" spc="0" dirty="0">
              <a:ln>
                <a:solidFill>
                  <a:schemeClr val="accent1"/>
                </a:solidFill>
              </a:ln>
              <a:pattFill prst="solidDmnd">
                <a:fgClr>
                  <a:schemeClr val="accent1"/>
                </a:fgClr>
                <a:bgClr>
                  <a:schemeClr val="accent1">
                    <a:lumMod val="50000"/>
                  </a:schemeClr>
                </a:bgClr>
              </a:pattFill>
              <a:effectLst/>
              <a:latin typeface="American Typewriter Condensed" charset="0"/>
              <a:ea typeface="American Typewriter Condensed" charset="0"/>
              <a:cs typeface="American Typewriter Condense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5429" y="3109502"/>
            <a:ext cx="7489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((+/%#)@:((}.@:/:~)^:x)) y</a:t>
            </a:r>
            <a:endParaRPr lang="en-US" sz="40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85303" y="825699"/>
            <a:ext cx="6237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Example: drop lowest x grades from list y, then average the grades</a:t>
            </a:r>
            <a:endParaRPr lang="en-US" sz="40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11197" y="4999074"/>
            <a:ext cx="1895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the grades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958733" y="3817388"/>
            <a:ext cx="393895" cy="11816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9791114" y="3817388"/>
            <a:ext cx="504082" cy="188002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88918" y="5697415"/>
            <a:ext cx="310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how many to drop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9459919" y="3729829"/>
            <a:ext cx="421147" cy="87592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90898" y="4554647"/>
            <a:ext cx="1202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repeat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846485" y="4096076"/>
            <a:ext cx="164429" cy="81474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24605" y="4906293"/>
            <a:ext cx="2076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drop lowest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55355" y="4169560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sort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44799" y="4160287"/>
            <a:ext cx="1534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take last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178634" y="3805335"/>
            <a:ext cx="425189" cy="35721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566117" y="3707249"/>
            <a:ext cx="206879" cy="56317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52416" y="5522294"/>
            <a:ext cx="39020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do left thing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after right thing is done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6141414" y="3851987"/>
            <a:ext cx="249938" cy="17034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5121946" y="3817389"/>
            <a:ext cx="71605" cy="48330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91618" y="4239209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add grades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6" name="Straight Arrow Connector 35"/>
          <p:cNvCxnSpPr>
            <a:stCxn id="39" idx="0"/>
          </p:cNvCxnSpPr>
          <p:nvPr/>
        </p:nvCxnSpPr>
        <p:spPr>
          <a:xfrm flipV="1">
            <a:off x="4229818" y="3747186"/>
            <a:ext cx="1321571" cy="1496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58186" y="5243606"/>
            <a:ext cx="1143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divide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26382" y="3817390"/>
            <a:ext cx="108171" cy="104982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722832" y="4801237"/>
            <a:ext cx="2302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count grades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4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  <p:bldP spid="17" grpId="0"/>
      <p:bldP spid="19" grpId="0"/>
      <p:bldP spid="20" grpId="0"/>
      <p:bldP spid="29" grpId="0"/>
      <p:bldP spid="35" grpId="0"/>
      <p:bldP spid="39" grpId="0"/>
      <p:bldP spid="4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39419</TotalTime>
  <Words>1221</Words>
  <Application>Microsoft Macintosh PowerPoint</Application>
  <PresentationFormat>Widescreen</PresentationFormat>
  <Paragraphs>451</Paragraphs>
  <Slides>88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American Typewriter Condensed</vt:lpstr>
      <vt:lpstr>Arial Black</vt:lpstr>
      <vt:lpstr>Calibri</vt:lpstr>
      <vt:lpstr>Calibri Light</vt:lpstr>
      <vt:lpstr>Consolas</vt:lpstr>
      <vt:lpstr>Helvetica Neue</vt:lpstr>
      <vt:lpstr>Helvetica Neue Condensed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Eckroth</dc:creator>
  <cp:lastModifiedBy>Joshua Eckroth</cp:lastModifiedBy>
  <cp:revision>192</cp:revision>
  <dcterms:created xsi:type="dcterms:W3CDTF">2016-12-12T14:22:26Z</dcterms:created>
  <dcterms:modified xsi:type="dcterms:W3CDTF">2017-11-29T14:40:36Z</dcterms:modified>
</cp:coreProperties>
</file>